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64"/>
  </p:notesMasterIdLst>
  <p:sldIdLst>
    <p:sldId id="34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</p:sldIdLst>
  <p:sldSz cx="12192000" cy="6858000"/>
  <p:notesSz cx="6797675" cy="9926638"/>
  <p:custDataLst>
    <p:tags r:id="rId6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0A3DC-3CF5-46A5-9D82-78EA2A23CC31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B774B-CE25-42F2-91A9-EF5306262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491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B774B-CE25-42F2-91A9-EF53062627B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591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EB774B-CE25-42F2-91A9-EF53062627B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8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552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73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97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642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7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58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657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80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3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4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31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4554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5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45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866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944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535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484AEB3-864E-406C-8A27-5F8C473C27C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7625A00-9D5F-4442-8DD5-32170EEF1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2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45.xml"/><Relationship Id="rId18" Type="http://schemas.openxmlformats.org/officeDocument/2006/relationships/slide" Target="slide57.xml"/><Relationship Id="rId26" Type="http://schemas.openxmlformats.org/officeDocument/2006/relationships/slide" Target="slide11.xml"/><Relationship Id="rId3" Type="http://schemas.openxmlformats.org/officeDocument/2006/relationships/slide" Target="slide13.xml"/><Relationship Id="rId21" Type="http://schemas.openxmlformats.org/officeDocument/2006/relationships/slide" Target="slide19.xml"/><Relationship Id="rId7" Type="http://schemas.openxmlformats.org/officeDocument/2006/relationships/slide" Target="slide43.xml"/><Relationship Id="rId12" Type="http://schemas.openxmlformats.org/officeDocument/2006/relationships/slide" Target="slide55.xml"/><Relationship Id="rId17" Type="http://schemas.openxmlformats.org/officeDocument/2006/relationships/slide" Target="slide37.xml"/><Relationship Id="rId25" Type="http://schemas.openxmlformats.org/officeDocument/2006/relationships/slide" Target="slide49.xml"/><Relationship Id="rId2" Type="http://schemas.openxmlformats.org/officeDocument/2006/relationships/slide" Target="slide3.xml"/><Relationship Id="rId16" Type="http://schemas.openxmlformats.org/officeDocument/2006/relationships/slide" Target="slide27.xml"/><Relationship Id="rId20" Type="http://schemas.openxmlformats.org/officeDocument/2006/relationships/slide" Target="slide9.xml"/><Relationship Id="rId29" Type="http://schemas.openxmlformats.org/officeDocument/2006/relationships/slide" Target="slide4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3.xml"/><Relationship Id="rId11" Type="http://schemas.openxmlformats.org/officeDocument/2006/relationships/slide" Target="slide35.xml"/><Relationship Id="rId24" Type="http://schemas.openxmlformats.org/officeDocument/2006/relationships/slide" Target="slide59.xml"/><Relationship Id="rId5" Type="http://schemas.openxmlformats.org/officeDocument/2006/relationships/slide" Target="slide33.xml"/><Relationship Id="rId15" Type="http://schemas.openxmlformats.org/officeDocument/2006/relationships/slide" Target="slide17.xml"/><Relationship Id="rId23" Type="http://schemas.openxmlformats.org/officeDocument/2006/relationships/slide" Target="slide39.xml"/><Relationship Id="rId28" Type="http://schemas.openxmlformats.org/officeDocument/2006/relationships/slide" Target="slide31.xml"/><Relationship Id="rId10" Type="http://schemas.openxmlformats.org/officeDocument/2006/relationships/slide" Target="slide25.xml"/><Relationship Id="rId19" Type="http://schemas.openxmlformats.org/officeDocument/2006/relationships/slide" Target="slide47.xml"/><Relationship Id="rId31" Type="http://schemas.openxmlformats.org/officeDocument/2006/relationships/slide" Target="slide51.xml"/><Relationship Id="rId4" Type="http://schemas.openxmlformats.org/officeDocument/2006/relationships/slide" Target="slide23.xml"/><Relationship Id="rId9" Type="http://schemas.openxmlformats.org/officeDocument/2006/relationships/slide" Target="slide15.xml"/><Relationship Id="rId14" Type="http://schemas.openxmlformats.org/officeDocument/2006/relationships/slide" Target="slide7.xml"/><Relationship Id="rId22" Type="http://schemas.openxmlformats.org/officeDocument/2006/relationships/slide" Target="slide29.xml"/><Relationship Id="rId27" Type="http://schemas.openxmlformats.org/officeDocument/2006/relationships/slide" Target="slide21.xml"/><Relationship Id="rId30" Type="http://schemas.openxmlformats.org/officeDocument/2006/relationships/slide" Target="slide6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6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/>
              <a:t>Своя игра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5534" y="2052918"/>
            <a:ext cx="11996382" cy="4702724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pPr marL="0" indent="0" algn="ctr">
              <a:buNone/>
            </a:pPr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Безопасность жизнедеятельности на дорогах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4000" dirty="0"/>
          </a:p>
          <a:p>
            <a:pPr marL="0" indent="0" algn="ctr">
              <a:buNone/>
            </a:pPr>
            <a:r>
              <a:rPr lang="ru-RU" dirty="0"/>
              <a:t>                                                             Выполнил:</a:t>
            </a:r>
          </a:p>
          <a:p>
            <a:pPr marL="0" indent="0" algn="ctr">
              <a:buNone/>
            </a:pPr>
            <a:r>
              <a:rPr lang="ru-RU" dirty="0"/>
              <a:t>                                                                   </a:t>
            </a:r>
            <a:r>
              <a:rPr lang="ru-RU" dirty="0" smtClean="0"/>
              <a:t>Березина Л.А.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                                                                         </a:t>
            </a:r>
            <a:r>
              <a:rPr lang="ru-RU" dirty="0" smtClean="0"/>
              <a:t>Руководитель отряда ЮИД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                                                                                 МБОУ «Лицей №188»</a:t>
            </a:r>
          </a:p>
          <a:p>
            <a:pPr marL="0" indent="0" algn="ctr">
              <a:buNone/>
            </a:pPr>
            <a:r>
              <a:rPr lang="ru-RU" dirty="0"/>
              <a:t>                                                           г. Казань </a:t>
            </a:r>
          </a:p>
        </p:txBody>
      </p:sp>
    </p:spTree>
    <p:extLst>
      <p:ext uri="{BB962C8B-B14F-4D97-AF65-F5344CB8AC3E}">
        <p14:creationId xmlns:p14="http://schemas.microsoft.com/office/powerpoint/2010/main" val="18124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01677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Дорожные </a:t>
                      </a:r>
                    </a:p>
                    <a:p>
                      <a:pPr algn="ctr"/>
                      <a:r>
                        <a:rPr lang="ru-RU" sz="1600" dirty="0"/>
                        <a:t>знаки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/>
                        <a:t>Пешеходы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Велосипедисты и скутеристы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/>
                        <a:t>Дорожная разметка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Дорожные ситуации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Аббревиатура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" action="ppaction://hlinksldjump"/>
                        </a:rPr>
                        <a:t>10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3" action="ppaction://hlinksldjump"/>
                        </a:rPr>
                        <a:t>10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4" action="ppaction://hlinksldjump"/>
                        </a:rPr>
                        <a:t>10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5" action="ppaction://hlinksldjump"/>
                        </a:rPr>
                        <a:t>10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6" action="ppaction://hlinksldjump"/>
                        </a:rPr>
                        <a:t>10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7" action="ppaction://hlinksldjump"/>
                        </a:rPr>
                        <a:t>10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8" action="ppaction://hlinksldjump"/>
                        </a:rPr>
                        <a:t>20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9" action="ppaction://hlinksldjump"/>
                        </a:rPr>
                        <a:t>20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0" action="ppaction://hlinksldjump"/>
                        </a:rPr>
                        <a:t>20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1" action="ppaction://hlinksldjump"/>
                        </a:rPr>
                        <a:t>20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2" action="ppaction://hlinksldjump"/>
                        </a:rPr>
                        <a:t>20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3" action="ppaction://hlinksldjump"/>
                        </a:rPr>
                        <a:t>20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4" action="ppaction://hlinksldjump"/>
                        </a:rPr>
                        <a:t>30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5" action="ppaction://hlinksldjump"/>
                        </a:rPr>
                        <a:t>30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6" action="ppaction://hlinksldjump"/>
                        </a:rPr>
                        <a:t>30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7" action="ppaction://hlinksldjump"/>
                        </a:rPr>
                        <a:t>30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8" action="ppaction://hlinksldjump"/>
                        </a:rPr>
                        <a:t>30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19" action="ppaction://hlinksldjump"/>
                        </a:rPr>
                        <a:t>30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0" action="ppaction://hlinksldjump"/>
                        </a:rPr>
                        <a:t>40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1" action="ppaction://hlinksldjump"/>
                        </a:rPr>
                        <a:t>40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2" action="ppaction://hlinksldjump"/>
                        </a:rPr>
                        <a:t>40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3" action="ppaction://hlinksldjump"/>
                        </a:rPr>
                        <a:t>40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4" action="ppaction://hlinksldjump"/>
                        </a:rPr>
                        <a:t>40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5" action="ppaction://hlinksldjump"/>
                        </a:rPr>
                        <a:t>40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6" action="ppaction://hlinksldjump"/>
                        </a:rPr>
                        <a:t>50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7" action="ppaction://hlinksldjump"/>
                        </a:rPr>
                        <a:t>50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8" action="ppaction://hlinksldjump"/>
                        </a:rPr>
                        <a:t>50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29" action="ppaction://hlinksldjump"/>
                        </a:rPr>
                        <a:t>50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hlinkClick r:id="rId30" action="ppaction://hlinksldjump"/>
                        </a:rPr>
                        <a:t>50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hlinkClick r:id="rId31" action="ppaction://hlinksldjump"/>
                        </a:rPr>
                        <a:t>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1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  <a:p>
            <a:pPr marL="0" indent="0">
              <a:buNone/>
            </a:pPr>
            <a:endParaRPr lang="ru-RU" smtClean="0"/>
          </a:p>
          <a:p>
            <a:pPr algn="ctr"/>
            <a:r>
              <a:rPr lang="ru-RU" sz="4000" smtClean="0"/>
              <a:t>Какого цвета знаки приоритета?</a:t>
            </a:r>
            <a:endParaRPr lang="ru-RU" sz="4000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05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Белые с</a:t>
            </a:r>
            <a:br>
              <a:rPr lang="ru-RU" sz="3600" dirty="0"/>
            </a:br>
            <a:r>
              <a:rPr lang="ru-RU" sz="3600" dirty="0"/>
              <a:t> красной каймой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2529B2A-67DE-4A8E-AB85-A7373B34BCA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699796" y="2063750"/>
            <a:ext cx="3675557" cy="3311525"/>
          </a:xfrm>
          <a:prstGeom prst="rect">
            <a:avLst/>
          </a:prstGeom>
        </p:spPr>
      </p:pic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означает круглый синий знак с белой цифрой?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66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92924" y="2126222"/>
            <a:ext cx="4313864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Предписывающий знак (например, направление движения или ограничение скорости).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9C699A4-C9B2-48B2-9614-4559ABA0183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238333" y="2063750"/>
            <a:ext cx="2598484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05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endParaRPr lang="ru-RU" sz="3600" dirty="0"/>
          </a:p>
          <a:p>
            <a:pPr algn="ctr"/>
            <a:r>
              <a:rPr lang="ru-RU" sz="3600" dirty="0"/>
              <a:t>Какой знак обозначает «Пешеходный переход»?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79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92924" y="2126222"/>
            <a:ext cx="431386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200" dirty="0"/>
              <a:t>Синий прямоугольник с изображением пешехода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AD79F41-6721-4A80-991F-7C66C8FD26E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842974" y="2063750"/>
            <a:ext cx="3389202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8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Какие знаки запрещают движение велосипедистов?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2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92924" y="2126222"/>
            <a:ext cx="4313864" cy="3777622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4000" dirty="0"/>
              <a:t>Круглый красный знак с изображением велосипеда.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0E20C26-DC04-46AB-8F86-F38368EF443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890562" y="2063750"/>
            <a:ext cx="3294026" cy="3311525"/>
          </a:xfrm>
          <a:prstGeom prst="rect">
            <a:avLst/>
          </a:prstGeom>
        </p:spPr>
      </p:pic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19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1451211"/>
            <a:ext cx="9134215" cy="4458269"/>
          </a:xfrm>
        </p:spPr>
        <p:txBody>
          <a:bodyPr>
            <a:noAutofit/>
          </a:bodyPr>
          <a:lstStyle/>
          <a:p>
            <a:endParaRPr lang="ru-RU" sz="3600" dirty="0"/>
          </a:p>
          <a:p>
            <a:endParaRPr lang="ru-RU" sz="3600" dirty="0"/>
          </a:p>
          <a:p>
            <a:pPr algn="ctr"/>
            <a:r>
              <a:rPr lang="ru-RU" sz="3600" dirty="0"/>
              <a:t>Каким знаком обозначается движение запрещено</a:t>
            </a:r>
          </a:p>
          <a:p>
            <a:pPr marL="0" indent="0" algn="ctr">
              <a:buNone/>
            </a:pPr>
            <a:r>
              <a:rPr lang="ru-RU" sz="3600" dirty="0"/>
              <a:t>Запрещается движение всех транспортных средств.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1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38233" y="2017039"/>
            <a:ext cx="425810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000" dirty="0"/>
          </a:p>
          <a:p>
            <a:pPr marL="0" indent="0" algn="ctr">
              <a:buNone/>
            </a:pPr>
            <a:r>
              <a:rPr lang="ru-RU" sz="4000" dirty="0"/>
              <a:t>Белый круг с окантовкой красного цвета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546D647-44FB-4FF4-A318-977C40F52BE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682991" y="2063750"/>
            <a:ext cx="3709168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Где пешеход должен остановиться, если загорелся красный свет на середине дороги?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36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92924" y="2126222"/>
            <a:ext cx="4027684" cy="3777622"/>
          </a:xfrm>
        </p:spPr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На «островке безопасности» или дождаться зелёного света.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D72E9E9-75C7-40C3-A291-8D493055455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725720" y="2063750"/>
            <a:ext cx="3623709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означает мигание зелёного сигнала светофора?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96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Скоро включится красный — нельзя начинать переход  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A80518C-9D3D-4228-AD23-E4D31FBEEF1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444906" y="2063750"/>
            <a:ext cx="2185338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85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Почему пешеходный переход часто называют "зеброй" и как он помогает пешеходам безопасно перейти дорогу?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75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/>
              <a:t>Пешеходный переход называют "зеброй" из-за черно-белых полос, напоминающих окрас животного. Он обозначает место, где водители обязаны уступить дорогу пешеходам, поэтому переходить дорогу нужно именно по "зебре"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62F632C-7914-4E18-805F-9BF48E004CB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248401" y="1615342"/>
            <a:ext cx="4002701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51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Можно ли переходить дорогу, если на светофоре горит мигающий жёлтый сигнал?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2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dirty="0"/>
              <a:t>Да, но с осторожностью, уступая транспорту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032ADD2-9114-4DC3-9178-1B6F0B2B530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091718" y="2037373"/>
            <a:ext cx="3647851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85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4000" dirty="0"/>
              <a:t>Что делать в темное время суток, чтобы вас заметили на проезжей части?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99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2538484" y="928048"/>
            <a:ext cx="8488907" cy="4402590"/>
          </a:xfrm>
        </p:spPr>
        <p:txBody>
          <a:bodyPr>
            <a:noAutofit/>
          </a:bodyPr>
          <a:lstStyle/>
          <a:p>
            <a:endParaRPr lang="ru-RU" sz="3600" dirty="0"/>
          </a:p>
          <a:p>
            <a:endParaRPr lang="ru-RU" sz="3600" dirty="0"/>
          </a:p>
          <a:p>
            <a:pPr algn="ctr"/>
            <a:r>
              <a:rPr lang="ru-RU" sz="3600" dirty="0"/>
              <a:t>В темное время суток старайтесь носить одежду, имеющую светоотражающие элементы, так же одевайте их на детей</a:t>
            </a:r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00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С какого возраста можно ездить на велосипеде по дороге?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9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С 14 лет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A859C54-28F1-4031-8213-BD238238920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756468" y="2063750"/>
            <a:ext cx="3562214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3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Какие три условия должны быть выполнены, чтобы велосипедист мог ехать по проезжей части, если на дороге есть велосипедная полоса?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27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dirty="0"/>
              <a:t>1. Велосипедная полоса должна быть занята или перекрыта для движения (например, из-за ремонта).</a:t>
            </a:r>
            <a:br>
              <a:rPr lang="ru-RU" sz="3600" dirty="0"/>
            </a:br>
            <a:r>
              <a:rPr lang="ru-RU" sz="3600" dirty="0"/>
              <a:t>2. Велосипедист может выезжать на проезжую часть для обгона или объезда препятствия.</a:t>
            </a:r>
            <a:br>
              <a:rPr lang="ru-RU" sz="3600" dirty="0"/>
            </a:br>
            <a:r>
              <a:rPr lang="ru-RU" sz="3600" dirty="0"/>
              <a:t>3. Если велосипедная полоса слишком узкая или небезопасная для движения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877670A-E6BE-49F5-9E00-449C6040ABF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838395" y="2063750"/>
            <a:ext cx="3398359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55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Можно ли перевозить пассажиров на велосипеде?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5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3455916" cy="3777622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Только на специально оборудованном сиденье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BA7F119-3629-4A95-B940-80D1D40BF8C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994400" y="2135544"/>
            <a:ext cx="5086350" cy="3167936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00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обязан носить велосипедист во время движения?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32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99429" y="1540188"/>
            <a:ext cx="5237713" cy="3777622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/>
              <a:t>Светоотражающие элементы и, желательно, защитный шлем.</a:t>
            </a:r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1BF1F1-8FB2-46DD-B532-D331F5091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363" y="1792477"/>
            <a:ext cx="4184469" cy="327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0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Как должен пересекать дорогу велосипедист на зелёный сигнал светофора?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9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76047" y="2125663"/>
            <a:ext cx="3824654" cy="377762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Спешившись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3286C0E-72ED-492D-8587-F3CE34D226A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994400" y="2285595"/>
            <a:ext cx="5086350" cy="286783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04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означает сплошная белая линия на дороге?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47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92924" y="1336431"/>
            <a:ext cx="3401476" cy="45674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Разделение полос в одном направлении или запрет пересечения.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5D1116D-9328-4ECA-8F11-2B27701F887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994400" y="2318516"/>
            <a:ext cx="5086350" cy="2801993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2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Какая разметка разделяет встречные потоки транспорта?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13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Сплошная жёлтая или белая линия (чаще — с двойной сплошной)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F22DED3-175F-4F9C-87A7-68EA29B3BE7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457919" y="2063750"/>
            <a:ext cx="4159312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13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означает надпись "СТОП" на дороге перед знаком?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29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dirty="0"/>
          </a:p>
          <a:p>
            <a:pPr algn="ctr"/>
            <a:r>
              <a:rPr lang="ru-RU" sz="3200" dirty="0"/>
              <a:t>Место, где нужно остановиться при запрещающем сигнале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EA29773-37B3-45FF-9AE4-F8117F8445F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733609" y="1931866"/>
            <a:ext cx="4926778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11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Какая разметка позволяет перестроение и обгон?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57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/>
          <a:lstStyle/>
          <a:p>
            <a:endParaRPr lang="ru-RU" dirty="0"/>
          </a:p>
          <a:p>
            <a:pPr marL="0" indent="0" algn="ctr">
              <a:buNone/>
            </a:pPr>
            <a:endParaRPr lang="ru-RU" sz="3600" dirty="0"/>
          </a:p>
          <a:p>
            <a:pPr algn="ctr"/>
            <a:r>
              <a:rPr lang="ru-RU" sz="3600" dirty="0"/>
              <a:t>Прерывистая линия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AF4BD0E-9A69-4C3C-A590-66CE74DCFCD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504354" y="2312584"/>
            <a:ext cx="5086350" cy="2743518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92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89211" y="1068279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обозначают данной разметкой? 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C6C6C6-6775-4B23-B840-949FFD71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4498152" y="3552099"/>
            <a:ext cx="4607881" cy="307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3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32764" y="2126221"/>
            <a:ext cx="4366887" cy="3777623"/>
          </a:xfrm>
        </p:spPr>
        <p:txBody>
          <a:bodyPr>
            <a:norm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396840" y="1540189"/>
            <a:ext cx="3493429" cy="3777622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algn="ctr"/>
            <a:endParaRPr lang="ru-RU" sz="3600" dirty="0"/>
          </a:p>
          <a:p>
            <a:pPr algn="ctr"/>
            <a:r>
              <a:rPr lang="ru-RU" sz="3600" dirty="0"/>
              <a:t>Разметка обозначает место проезда велосипеда</a:t>
            </a:r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6FAA7D-6096-4157-8CC7-35F6A8FC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261" y="2478707"/>
            <a:ext cx="4608975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Расшифруйте -  ЮИД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6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A9353A78-EF80-4451-A688-5B8F1B5BF1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4000" dirty="0"/>
              <a:t>Юный инспектор движения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2C175FC7-11AE-44CF-B8A9-4F648E2BFD1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884483" y="2063750"/>
            <a:ext cx="3306183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3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Расшифруйте -  ДТП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39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Дорожно-транспортное происшествие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C5FD169-D2C9-495D-84A1-7D84FFE3CD1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525177" y="2126222"/>
            <a:ext cx="4421123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6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Расшифруйте -  ГАИ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5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616918" cy="3777622"/>
          </a:xfrm>
        </p:spPr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200" dirty="0"/>
              <a:t>Госавтоинспекция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C3B2C9F-C920-499C-AF36-61216B52A7E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994400" y="2185130"/>
            <a:ext cx="5086350" cy="3068764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40F3789-C8B7-4D47-BFC7-F920B3A766F6}"/>
              </a:ext>
            </a:extLst>
          </p:cNvPr>
          <p:cNvSpPr/>
          <p:nvPr/>
        </p:nvSpPr>
        <p:spPr>
          <a:xfrm>
            <a:off x="9898602" y="5069150"/>
            <a:ext cx="443883" cy="204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25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Расшифруйте -  ДПС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sz="3200" dirty="0"/>
          </a:p>
          <a:p>
            <a:pPr algn="ctr"/>
            <a:r>
              <a:rPr lang="ru-RU" sz="3200" dirty="0"/>
              <a:t>Дорожно-патрульная служба 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8CB3269-E633-4BF7-A3D8-45A24D012A2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864281" y="2372346"/>
            <a:ext cx="5086350" cy="2852594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3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Расшифруйте -  ГИБДД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65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dirty="0"/>
          </a:p>
          <a:p>
            <a:pPr algn="ctr"/>
            <a:r>
              <a:rPr lang="ru-RU" sz="3200" dirty="0"/>
              <a:t>Государственная инспекция безопасности дорожного движения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0833434-1A67-4032-9A10-D28DB20B6CF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994400" y="2382359"/>
            <a:ext cx="5086350" cy="2674307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40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Что нужно делать, если вы вышли из автобуса, который остановился на остановке?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3600" dirty="0"/>
              <a:t>Обойти автобус сзади, чтобы видеть дорогу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D006F78-A4A7-4D1C-8CD0-FCAC3AB057C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583484" y="684579"/>
            <a:ext cx="5086350" cy="2728790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Можно ли подростку 15 лет управлять мопедом или мотоциклом на дороге общего пользования? Какие документы для этого нужны?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17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92924" y="2126222"/>
            <a:ext cx="4313864" cy="377762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pPr marL="0" indent="0" algn="ctr">
              <a:buNone/>
            </a:pPr>
            <a:r>
              <a:rPr lang="ru-RU" sz="3600" dirty="0"/>
              <a:t>Нет.</a:t>
            </a:r>
            <a:br>
              <a:rPr lang="ru-RU" sz="3600" dirty="0"/>
            </a:br>
            <a:r>
              <a:rPr lang="ru-RU" sz="3600" dirty="0"/>
              <a:t>Для управления мопедом (до 50 куб. см) нужно достичь 16 лет и иметь водительское удостоверение категории "М".</a:t>
            </a:r>
            <a:br>
              <a:rPr lang="ru-RU" sz="3600" dirty="0"/>
            </a:br>
            <a:r>
              <a:rPr lang="ru-RU" sz="3600" dirty="0"/>
              <a:t>Для управления мотоциклом нужна категория "А", и сдавать экзамены можно с 16 лет.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5A6699F-A482-45C5-A355-9386D9D3A21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961228" y="2037373"/>
            <a:ext cx="3593871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9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Почему опасно выходить на дорогу в темной одежде вечером, и что можно сделать, чтобы быть более заметным?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01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38484" y="2126222"/>
            <a:ext cx="4313864" cy="377762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dirty="0"/>
              <a:t>В темной одежде водитель может не увидеть пешехода. Нужно использовать светоотражающие элементы или фонарики.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F081DB4-C814-4AAA-A2B9-2B961752821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064681" y="1439497"/>
            <a:ext cx="4422896" cy="3311525"/>
          </a:xfrm>
          <a:prstGeom prst="rect">
            <a:avLst/>
          </a:prstGeo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1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Ты подошёл к нерегулируемому пешеходному переходу. Водитель автомобиля остановился и пропускает тебя. В это время с другой стороны дороги на большой скорости приближается мотоциклист. Как ты поступишь?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3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38485" y="1078173"/>
            <a:ext cx="4936514" cy="43752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dirty="0"/>
          </a:p>
          <a:p>
            <a:pPr marL="0" indent="0" algn="ctr">
              <a:buNone/>
            </a:pPr>
            <a:r>
              <a:rPr lang="ru-RU" sz="2800" dirty="0"/>
              <a:t>Не начинать переход, пока мотоциклист не остановится. Даже если один водитель пропускает, нужно убедиться, что все транспортные средства уступают дорогу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CC8284-86CF-4E1D-916C-39EE9FDAA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687" y="2467656"/>
            <a:ext cx="3595535" cy="192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1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sz="3600" dirty="0"/>
              <a:t>Как правильно обходить трамвай по правилам дорожного движения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3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17720" y="1462914"/>
            <a:ext cx="4031655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600" dirty="0"/>
          </a:p>
          <a:p>
            <a:pPr algn="ctr"/>
            <a:r>
              <a:rPr lang="ru-RU" sz="3600" dirty="0"/>
              <a:t>Трамвай нужно обходить спереди</a:t>
            </a:r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655093" y="5663821"/>
            <a:ext cx="1883391" cy="1023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1833CD-11E0-44BB-9C30-94EACF53D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511" y="1905000"/>
            <a:ext cx="40671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2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1368</TotalTime>
  <Words>622</Words>
  <Application>Microsoft Office PowerPoint</Application>
  <PresentationFormat>Широкоэкранный</PresentationFormat>
  <Paragraphs>247</Paragraphs>
  <Slides>62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7" baseType="lpstr">
      <vt:lpstr>Arial</vt:lpstr>
      <vt:lpstr>Calibri</vt:lpstr>
      <vt:lpstr>Impact</vt:lpstr>
      <vt:lpstr>Times New Roman</vt:lpstr>
      <vt:lpstr>Главное мероприятие</vt:lpstr>
      <vt:lpstr>Своя игра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217</cp:lastModifiedBy>
  <cp:revision>114</cp:revision>
  <cp:lastPrinted>2026-03-23T11:22:37Z</cp:lastPrinted>
  <dcterms:created xsi:type="dcterms:W3CDTF">2017-10-23T13:13:56Z</dcterms:created>
  <dcterms:modified xsi:type="dcterms:W3CDTF">2026-03-23T11:48:57Z</dcterms:modified>
</cp:coreProperties>
</file>